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35.jpg" ContentType="image/png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258" r:id="rId3"/>
    <p:sldId id="280" r:id="rId4"/>
    <p:sldId id="305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75" r:id="rId30"/>
  </p:sldIdLst>
  <p:sldSz cx="9144000" cy="6858000" type="screen4x3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209" autoAdjust="0"/>
  </p:normalViewPr>
  <p:slideViewPr>
    <p:cSldViewPr snapToGrid="0">
      <p:cViewPr>
        <p:scale>
          <a:sx n="100" d="100"/>
          <a:sy n="100" d="100"/>
        </p:scale>
        <p:origin x="1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0:26:01.658" idx="1">
    <p:pos x="10" y="10"/>
    <p:text>粒子流算法：将径迹测量得到的动量和量能器测量得到的能量匹配，确定jet径迹，进而确定粒子能量和类型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28:05.347" idx="2">
    <p:pos x="146" y="146"/>
    <p:text>半数字读出：粒子流算法要求量能器单元足够小，能够分辨邻近事例，读出方案分为模拟读出和数字读出方案，模拟读出，能量分辨率高，电子学开销极大；有模拟结果表明，即使使用1-bit读出，即一个比较器，也能够实现所需要的能量分辨率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31:40.032" idx="3">
    <p:pos x="282" y="282"/>
    <p:text>为了提高能量分辨率，使用多个阈读出，即半数字读出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0:58:51.345" idx="4">
    <p:pos x="633" y="1047"/>
    <p:text>用Tektronix大的信号源再刻度一次</p:text>
    <p:extLst>
      <p:ext uri="{C676402C-5697-4E1C-873F-D02D1690AC5C}">
        <p15:threadingInfo xmlns:p15="http://schemas.microsoft.com/office/powerpoint/2012/main" timeZoneBias="-480"/>
      </p:ext>
    </p:extLst>
  </p:cm>
  <p:cm authorId="1" dt="2017-10-13T10:59:44.704" idx="6">
    <p:pos x="633" y="1339"/>
    <p:text>64通道的刻度曲线都给出来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1:44:59.734" idx="7">
    <p:pos x="10" y="10"/>
    <p:text>这里X射线测量效率是否需要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各位评委老师和同学，大家下午好，我的名字叫王宇，来自近代物理系，我的导师是刘树彬老师和封常青老师，很高兴能够来参加今天的华为奖学金答辩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E6A574-ED3C-4E6C-8E01-46F89617F34A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540C38-187E-4C45-9C9C-6A8494B407EB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BD7947B-8DB5-4938-B1A2-A01AA43BF6D9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413251" y="6408740"/>
            <a:ext cx="3159125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6F07-C6EA-43CC-B90F-EA9FF95DE00D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BA4-8FE1-41CA-91D9-4B9667162D8C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866-2D91-4626-8492-0F1CCCA111B0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7B5B-613B-4BAC-A0EC-B61DD1EE7000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8ADE-7322-4C6B-9D14-350AAAFD8ABB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4CA9-8634-4741-B591-A1DFC4E44FFE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3B9-F49F-48E0-9D20-D01E56DC5097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1E5C-2F1C-4FA8-B7F2-BC77AF604E5E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5A80-8B4D-4D98-8072-2B42F21EAD12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CBBB-C71D-43CE-94C1-B2DA7758D66E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36D5F8A-9084-43F2-AEAB-5E473832B589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E9E938-3FA1-4C67-9F78-9BB4EB48BD01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5E28FD-567E-41F7-BB89-7CBF2BBCB09D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F4D451-7086-4062-9BE8-5C908AFEFA86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702AB91-895B-4191-BF77-B826A7816715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C629A85-564E-4F78-AB70-1C75B32FD2D3}" type="datetime1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205937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263" y="620440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3948A-0B01-4D26-80E2-C541C3CC2D30}" type="datetime1">
              <a:rPr lang="zh-CN" altLang="en-US" smtClean="0"/>
              <a:t>2017/11/3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yi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143250" y="4108450"/>
            <a:ext cx="30364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  快电子学实验室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541">
        <p:cut/>
      </p:transition>
    </mc:Choice>
    <mc:Fallback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5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17" y="2127527"/>
            <a:ext cx="5869116" cy="40891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60339" y="1683631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4897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99" y="2037117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数字部分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个比较器信息编码为</a:t>
            </a:r>
            <a:r>
              <a:rPr lang="en-US" altLang="zh-CN" dirty="0"/>
              <a:t>2bit</a:t>
            </a:r>
            <a:r>
              <a:rPr lang="zh-CN" altLang="en-US" dirty="0"/>
              <a:t>写入</a:t>
            </a:r>
            <a:r>
              <a:rPr lang="en-US" altLang="zh-CN" dirty="0"/>
              <a:t>RAM</a:t>
            </a:r>
          </a:p>
          <a:p>
            <a:pPr lvl="1"/>
            <a:r>
              <a:rPr lang="en-US" altLang="zh-CN" dirty="0"/>
              <a:t>64</a:t>
            </a:r>
            <a:r>
              <a:rPr lang="zh-CN" altLang="en-US" dirty="0"/>
              <a:t>通道有一个通道过阈就写一次</a:t>
            </a:r>
            <a:r>
              <a:rPr lang="en-US" altLang="zh-CN" dirty="0"/>
              <a:t>RAM</a:t>
            </a:r>
          </a:p>
          <a:p>
            <a:pPr lvl="1"/>
            <a:r>
              <a:rPr lang="zh-CN" altLang="en-US" dirty="0"/>
              <a:t>同时写入时间戳</a:t>
            </a:r>
            <a:endParaRPr lang="en-US" altLang="zh-CN" dirty="0"/>
          </a:p>
          <a:p>
            <a:pPr lvl="1"/>
            <a:r>
              <a:rPr lang="zh-CN" altLang="en-US" dirty="0"/>
              <a:t>串行读回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5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6218" y="4875041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en-US" altLang="zh-CN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18" y="4875041"/>
                <a:ext cx="7993036" cy="1338828"/>
              </a:xfrm>
              <a:prstGeom prst="rect">
                <a:avLst/>
              </a:prstGeom>
              <a:blipFill rotWithShape="0">
                <a:blip r:embed="rId3"/>
                <a:stretch>
                  <a:fillRect l="-534" b="-1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读出板放在一起的图片）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3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阈值电压线性测量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个比较器阈值分别由</a:t>
            </a:r>
            <a:r>
              <a:rPr lang="en-US" altLang="zh-CN" dirty="0"/>
              <a:t>10-bit DAC</a:t>
            </a:r>
            <a:r>
              <a:rPr lang="zh-CN" altLang="en-US" dirty="0"/>
              <a:t>设置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1" y="212744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28501" y="4850772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effectLst/>
                        </a:rPr>
                        <a:t>V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0.83~2.736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521488" y="45453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4526" y="3821133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DAC0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61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r>
              <a:rPr lang="zh-CN" altLang="en-US" dirty="0" smtClean="0"/>
              <a:t>通道间增益差异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电子学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5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通道一致性测试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电子学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5" name="图片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矩形 8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</a:t>
            </a:r>
            <a:r>
              <a:rPr lang="zh-CN" altLang="en-US" dirty="0"/>
              <a:t>曲线测量噪声</a:t>
            </a:r>
            <a:endParaRPr lang="en-US" altLang="zh-CN" dirty="0"/>
          </a:p>
          <a:p>
            <a:pPr lvl="1"/>
            <a:r>
              <a:rPr lang="zh-CN" altLang="en-US" dirty="0"/>
              <a:t>不接探测器和接上探测器分别测量</a:t>
            </a:r>
            <a:r>
              <a:rPr lang="en-US" altLang="zh-CN" dirty="0"/>
              <a:t>0</a:t>
            </a:r>
            <a:r>
              <a:rPr lang="zh-CN" altLang="en-US" dirty="0"/>
              <a:t>输入</a:t>
            </a:r>
            <a:r>
              <a:rPr lang="en-US" altLang="zh-CN" dirty="0"/>
              <a:t>S</a:t>
            </a:r>
            <a:r>
              <a:rPr lang="zh-CN" altLang="en-US" dirty="0"/>
              <a:t>曲线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614718" y="1762332"/>
            <a:ext cx="2709266" cy="2031950"/>
            <a:chOff x="0" y="3258000"/>
            <a:chExt cx="4799999" cy="360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799999" cy="360000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64013" y="5289696"/>
              <a:ext cx="1189709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DF00"/>
                  </a:solidFill>
                </a:rPr>
                <a:t>Hold</a:t>
              </a:r>
              <a:r>
                <a:rPr lang="zh-CN" altLang="en-US" sz="1200" dirty="0">
                  <a:solidFill>
                    <a:srgbClr val="00DF00"/>
                  </a:solidFill>
                </a:rPr>
                <a:t>信号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61771" y="5364259"/>
              <a:ext cx="11802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E8E8"/>
                  </a:solidFill>
                </a:rPr>
                <a:t>峰保输出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46713" y="3420964"/>
              <a:ext cx="25373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5F400"/>
                  </a:solidFill>
                </a:rPr>
                <a:t>Low Gain Shaper </a:t>
              </a:r>
              <a:r>
                <a:rPr lang="zh-CN" altLang="en-US" sz="1200" dirty="0">
                  <a:solidFill>
                    <a:srgbClr val="F5F400"/>
                  </a:solidFill>
                </a:rPr>
                <a:t>输出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552074" y="1437647"/>
            <a:ext cx="4554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Microroc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峰保输出进行测量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9366" y="3465785"/>
            <a:ext cx="414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采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8keV X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射线能谱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808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GEM 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1481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45556" y="2756668"/>
            <a:ext cx="1452421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MICROROC Test 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3"/>
            <a:endCxn id="16" idx="1"/>
          </p:cNvCxnSpPr>
          <p:nvPr/>
        </p:nvCxnSpPr>
        <p:spPr>
          <a:xfrm flipV="1">
            <a:off x="1436400" y="2990625"/>
            <a:ext cx="509156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  <a:endCxn id="15" idx="1"/>
          </p:cNvCxnSpPr>
          <p:nvPr/>
        </p:nvCxnSpPr>
        <p:spPr>
          <a:xfrm>
            <a:off x="3397977" y="2990625"/>
            <a:ext cx="316841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3693582" y="1853922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90266" y="2362886"/>
            <a:ext cx="0" cy="41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81110" y="1919810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Ray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4251727" y="2321835"/>
            <a:ext cx="7948" cy="53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" y="3742784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17826" y="4225600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3324" y="1894439"/>
            <a:ext cx="14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测试流程图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3" y="3794282"/>
            <a:ext cx="4077395" cy="2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6" y="1548969"/>
            <a:ext cx="2358909" cy="1766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77" y="1585714"/>
            <a:ext cx="2355778" cy="17668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84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509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3524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20108" y="2240980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5745" y="2471950"/>
            <a:ext cx="1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2921" y="2748364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159560" y="2091266"/>
            <a:ext cx="1010889" cy="6222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25"/>
          <p:cNvSpPr txBox="1">
            <a:spLocks noChangeArrowheads="1"/>
          </p:cNvSpPr>
          <p:nvPr/>
        </p:nvSpPr>
        <p:spPr bwMode="auto">
          <a:xfrm>
            <a:off x="3446121" y="2169954"/>
            <a:ext cx="2542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大小：</a:t>
            </a:r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1cmx1cm</a:t>
            </a:r>
            <a:endParaRPr lang="en-US" altLang="zh-CN" b="1" dirty="0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43" y="1484171"/>
            <a:ext cx="2523018" cy="1871195"/>
          </a:xfrm>
          <a:prstGeom prst="rect">
            <a:avLst/>
          </a:prstGeom>
          <a:effectLst>
            <a:outerShdw dist="50800" sx="78000" sy="78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6725115" y="2401802"/>
            <a:ext cx="16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Ray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873" y="4062354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33066" y="3665981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57" y="370107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9701" y="449577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212377" y="4203437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446121" y="3637104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利用宇宙线测量效率和串扰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串扰和效率测量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5" y="1544795"/>
            <a:ext cx="3573624" cy="14919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2862" y="2462969"/>
            <a:ext cx="840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PMT1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2922" y="1706340"/>
            <a:ext cx="8828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FF"/>
                </a:solidFill>
              </a:rPr>
              <a:t>PMT2</a:t>
            </a:r>
            <a:endParaRPr lang="zh-CN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4368" y="2290788"/>
            <a:ext cx="830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92D050"/>
                </a:solidFill>
              </a:rPr>
              <a:t>符合信号</a:t>
            </a:r>
          </a:p>
        </p:txBody>
      </p:sp>
      <p:sp>
        <p:nvSpPr>
          <p:cNvPr id="8" name="矩形 7"/>
          <p:cNvSpPr/>
          <p:nvPr/>
        </p:nvSpPr>
        <p:spPr>
          <a:xfrm>
            <a:off x="6104377" y="1610962"/>
            <a:ext cx="1396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FFC000"/>
                </a:solidFill>
              </a:rPr>
              <a:t>GEM</a:t>
            </a:r>
            <a:r>
              <a:rPr lang="zh-CN" altLang="en-US" sz="1200" b="1" dirty="0" smtClean="0">
                <a:solidFill>
                  <a:srgbClr val="FFC000"/>
                </a:solidFill>
              </a:rPr>
              <a:t>探测器信号</a:t>
            </a:r>
            <a:endParaRPr lang="zh-CN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554166" y="1884504"/>
            <a:ext cx="136763" cy="1654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856603" y="2345254"/>
            <a:ext cx="97217" cy="20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677004" y="1829451"/>
            <a:ext cx="125512" cy="22046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9536" y="2939156"/>
            <a:ext cx="6306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通过读回数据包和总触发数测量探测</a:t>
            </a:r>
            <a:r>
              <a:rPr lang="zh-CN" altLang="en-US" sz="1200" dirty="0" smtClean="0"/>
              <a:t>效率（阈值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6fc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pPr marL="0" lvl="1"/>
            <a:r>
              <a:rPr lang="zh-CN" altLang="en-US" sz="1200" dirty="0" smtClean="0"/>
              <a:t>效率：</a:t>
            </a:r>
            <a:r>
              <a:rPr lang="en-US" altLang="zh-CN" sz="1200" dirty="0"/>
              <a:t>10981/13000</a:t>
            </a:r>
            <a:r>
              <a:rPr lang="zh-CN" altLang="en-US" sz="1200" dirty="0"/>
              <a:t>～</a:t>
            </a:r>
            <a:r>
              <a:rPr lang="en-US" altLang="zh-CN" sz="1200" dirty="0"/>
              <a:t>84.5%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1" y="1531803"/>
            <a:ext cx="4867562" cy="1237734"/>
          </a:xfrm>
          <a:prstGeom prst="rect">
            <a:avLst/>
          </a:prstGeom>
        </p:spPr>
      </p:pic>
      <p:graphicFrame>
        <p:nvGraphicFramePr>
          <p:cNvPr id="14" name="Group 54"/>
          <p:cNvGraphicFramePr>
            <a:graphicFrameLocks/>
          </p:cNvGraphicFramePr>
          <p:nvPr>
            <p:extLst/>
          </p:nvPr>
        </p:nvGraphicFramePr>
        <p:xfrm>
          <a:off x="526394" y="4156297"/>
          <a:ext cx="4889294" cy="2096822"/>
        </p:xfrm>
        <a:graphic>
          <a:graphicData uri="http://schemas.openxmlformats.org/drawingml/2006/table">
            <a:tbl>
              <a:tblPr/>
              <a:tblGrid>
                <a:gridCol w="2082842"/>
                <a:gridCol w="1058866"/>
                <a:gridCol w="904133"/>
                <a:gridCol w="843453"/>
              </a:tblGrid>
              <a:tr h="3520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6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仅过第一个阈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仅过第二个阈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仅过第三个阈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94301" y="6324524"/>
            <a:ext cx="502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当事例击中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后，对相邻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有影响的事例数所占比例为</a:t>
            </a:r>
            <a:r>
              <a:rPr lang="en-US" altLang="zh-CN" sz="1200" dirty="0" smtClean="0"/>
              <a:t>1.54%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5481" y="3756437"/>
            <a:ext cx="90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个阈，</a:t>
            </a:r>
            <a:r>
              <a:rPr lang="en-US" altLang="zh-CN" sz="1400" dirty="0" smtClean="0"/>
              <a:t>6fc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20fc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150fc</a:t>
            </a:r>
            <a:r>
              <a:rPr lang="zh-CN" altLang="en-US" sz="1400" dirty="0" smtClean="0"/>
              <a:t>。当且仅当过其中一个阈值时，分别统计击中</a:t>
            </a:r>
            <a:r>
              <a:rPr lang="en-US" altLang="zh-CN" sz="1400" dirty="0" smtClean="0"/>
              <a:t>pad</a:t>
            </a:r>
            <a:r>
              <a:rPr lang="zh-CN" altLang="en-US" sz="1400" dirty="0" smtClean="0"/>
              <a:t>信号过阈时对相邻信号的影响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68" y="4209571"/>
            <a:ext cx="2618065" cy="201246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9708" y="2584871"/>
            <a:ext cx="274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552" y="3409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串扰测试</a:t>
            </a:r>
          </a:p>
        </p:txBody>
      </p:sp>
    </p:spTree>
    <p:extLst>
      <p:ext uri="{BB962C8B-B14F-4D97-AF65-F5344CB8AC3E}">
        <p14:creationId xmlns:p14="http://schemas.microsoft.com/office/powerpoint/2010/main" val="42827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6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芯片集成到探测器读出板背后</a:t>
            </a:r>
            <a:endParaRPr lang="en-US" altLang="zh-CN" dirty="0" smtClean="0"/>
          </a:p>
          <a:p>
            <a:pPr lvl="1"/>
            <a:r>
              <a:rPr lang="zh-CN" altLang="en-US" dirty="0"/>
              <a:t>盲埋</a:t>
            </a:r>
            <a:r>
              <a:rPr lang="zh-CN" altLang="en-US" dirty="0" smtClean="0"/>
              <a:t>孔工艺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板对读出板进行控制</a:t>
            </a:r>
            <a:endParaRPr lang="en-US" altLang="zh-CN" dirty="0"/>
          </a:p>
          <a:p>
            <a:pPr lvl="1"/>
            <a:r>
              <a:rPr lang="zh-CN" altLang="en-US" dirty="0" smtClean="0"/>
              <a:t>多层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板进行打包汇总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64016" y="3099859"/>
            <a:ext cx="5084309" cy="2913556"/>
            <a:chOff x="564016" y="3099859"/>
            <a:chExt cx="5084309" cy="2913556"/>
          </a:xfrm>
        </p:grpSpPr>
        <p:sp>
          <p:nvSpPr>
            <p:cNvPr id="5" name="矩形 4"/>
            <p:cNvSpPr/>
            <p:nvPr/>
          </p:nvSpPr>
          <p:spPr>
            <a:xfrm>
              <a:off x="3090991" y="4440626"/>
              <a:ext cx="619387" cy="2483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016" y="3364502"/>
              <a:ext cx="2557334" cy="26489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289" y="3548518"/>
              <a:ext cx="1982036" cy="20325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38692" y="3099859"/>
              <a:ext cx="603991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69990" y="3283875"/>
              <a:ext cx="574634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  <p:grpSp>
        <p:nvGrpSpPr>
          <p:cNvPr id="760" name="组合 759"/>
          <p:cNvGrpSpPr/>
          <p:nvPr/>
        </p:nvGrpSpPr>
        <p:grpSpPr>
          <a:xfrm>
            <a:off x="589416" y="3364502"/>
            <a:ext cx="7063018" cy="3022603"/>
            <a:chOff x="751292" y="1690850"/>
            <a:chExt cx="7063018" cy="3022603"/>
          </a:xfrm>
        </p:grpSpPr>
        <p:grpSp>
          <p:nvGrpSpPr>
            <p:cNvPr id="761" name="组合 760"/>
            <p:cNvGrpSpPr/>
            <p:nvPr/>
          </p:nvGrpSpPr>
          <p:grpSpPr>
            <a:xfrm>
              <a:off x="751292" y="1690850"/>
              <a:ext cx="5470903" cy="3022603"/>
              <a:chOff x="3088092" y="3697450"/>
              <a:chExt cx="5470903" cy="3022603"/>
            </a:xfrm>
          </p:grpSpPr>
          <p:grpSp>
            <p:nvGrpSpPr>
              <p:cNvPr id="764" name="组合 763"/>
              <p:cNvGrpSpPr/>
              <p:nvPr/>
            </p:nvGrpSpPr>
            <p:grpSpPr>
              <a:xfrm>
                <a:off x="3492501" y="4024477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509" name="组合 1508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630" name="矩形 1629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631" name="图片 163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0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51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5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1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3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6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9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5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7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0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1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2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6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7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8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4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7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8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8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9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5" name="组合 764"/>
              <p:cNvGrpSpPr/>
              <p:nvPr/>
            </p:nvGrpSpPr>
            <p:grpSpPr>
              <a:xfrm>
                <a:off x="3424239" y="3962564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386" name="组合 1385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507" name="矩形 1506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508" name="图片 150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87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388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3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8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1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2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4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2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4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8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9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0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1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2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3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5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6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8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1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7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8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1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7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8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4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1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6" name="组合 765"/>
              <p:cNvGrpSpPr/>
              <p:nvPr/>
            </p:nvGrpSpPr>
            <p:grpSpPr>
              <a:xfrm>
                <a:off x="3354792" y="3900651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263" name="组合 1262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384" name="矩形 1383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5" name="图片 138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4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265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2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8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4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7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9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8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3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4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2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4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8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4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6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8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7" name="组合 766"/>
              <p:cNvGrpSpPr/>
              <p:nvPr/>
            </p:nvGrpSpPr>
            <p:grpSpPr>
              <a:xfrm>
                <a:off x="3280179" y="383873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140" name="组合 1139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261" name="矩形 1260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62" name="图片 126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1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14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7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6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8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2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4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6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17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0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2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5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8" name="组合 767"/>
              <p:cNvGrpSpPr/>
              <p:nvPr/>
            </p:nvGrpSpPr>
            <p:grpSpPr>
              <a:xfrm>
                <a:off x="3215093" y="379428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017" name="组合 1016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138" name="矩形 1137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39" name="图片 113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01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4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8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1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4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2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4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6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8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0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1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2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4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7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9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2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3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7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0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1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2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1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2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3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4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5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6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9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9" name="组合 768"/>
              <p:cNvGrpSpPr/>
              <p:nvPr/>
            </p:nvGrpSpPr>
            <p:grpSpPr>
              <a:xfrm>
                <a:off x="3155845" y="3738892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894" name="组合 893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015" name="矩形 1014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6" name="图片 101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5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89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7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8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0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4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8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7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8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9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3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3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4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8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9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0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4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5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8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4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6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7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8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9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5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6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8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9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0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1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2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3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9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2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3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5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6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7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8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9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0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1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2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3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0" name="组合 769"/>
              <p:cNvGrpSpPr/>
              <p:nvPr/>
            </p:nvGrpSpPr>
            <p:grpSpPr>
              <a:xfrm>
                <a:off x="3088092" y="3697450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771" name="组合 770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892" name="矩形 891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93" name="图片 89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2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40000" cy="2695576"/>
                  <a:chOff x="1770" y="1397"/>
                  <a:chExt cx="1600" cy="1698"/>
                </a:xfrm>
              </p:grpSpPr>
              <p:sp>
                <p:nvSpPr>
                  <p:cNvPr id="77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4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0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8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0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1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3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4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5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6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7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8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9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0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2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3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5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6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7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8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0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2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3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4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5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6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7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9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0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2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3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6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1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4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5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6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7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8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9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0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1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4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6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7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163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Power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连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65" cy="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接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器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3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4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5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6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9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154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Test Port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2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5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6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8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9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1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4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6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7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8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9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0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1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4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8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9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0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1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62" name="矩形 761"/>
            <p:cNvSpPr/>
            <p:nvPr/>
          </p:nvSpPr>
          <p:spPr>
            <a:xfrm>
              <a:off x="7071360" y="2602230"/>
              <a:ext cx="742950" cy="82677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DAQ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3" name="右箭头 762"/>
            <p:cNvSpPr/>
            <p:nvPr/>
          </p:nvSpPr>
          <p:spPr>
            <a:xfrm>
              <a:off x="6248400" y="2865120"/>
              <a:ext cx="822960" cy="304800"/>
            </a:xfrm>
            <a:prstGeom prst="rightArrow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58269" y="1519217"/>
            <a:ext cx="4153430" cy="2276598"/>
            <a:chOff x="4749319" y="1544563"/>
            <a:chExt cx="4153430" cy="2276598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8574652" y="2107186"/>
              <a:ext cx="320906" cy="191387"/>
            </a:xfrm>
            <a:custGeom>
              <a:avLst/>
              <a:gdLst>
                <a:gd name="connsiteX0" fmla="*/ 523875 w 525249"/>
                <a:gd name="connsiteY0" fmla="*/ 315699 h 315699"/>
                <a:gd name="connsiteX1" fmla="*/ 523875 w 525249"/>
                <a:gd name="connsiteY1" fmla="*/ 239499 h 315699"/>
                <a:gd name="connsiteX2" fmla="*/ 509587 w 525249"/>
                <a:gd name="connsiteY2" fmla="*/ 215687 h 315699"/>
                <a:gd name="connsiteX3" fmla="*/ 495300 w 525249"/>
                <a:gd name="connsiteY3" fmla="*/ 172824 h 315699"/>
                <a:gd name="connsiteX4" fmla="*/ 442912 w 525249"/>
                <a:gd name="connsiteY4" fmla="*/ 120437 h 315699"/>
                <a:gd name="connsiteX5" fmla="*/ 395287 w 525249"/>
                <a:gd name="connsiteY5" fmla="*/ 91862 h 315699"/>
                <a:gd name="connsiteX6" fmla="*/ 309562 w 525249"/>
                <a:gd name="connsiteY6" fmla="*/ 63287 h 315699"/>
                <a:gd name="connsiteX7" fmla="*/ 247650 w 525249"/>
                <a:gd name="connsiteY7" fmla="*/ 44237 h 315699"/>
                <a:gd name="connsiteX8" fmla="*/ 185737 w 525249"/>
                <a:gd name="connsiteY8" fmla="*/ 34712 h 315699"/>
                <a:gd name="connsiteX9" fmla="*/ 95250 w 525249"/>
                <a:gd name="connsiteY9" fmla="*/ 20424 h 315699"/>
                <a:gd name="connsiteX10" fmla="*/ 42862 w 525249"/>
                <a:gd name="connsiteY10" fmla="*/ 15662 h 315699"/>
                <a:gd name="connsiteX11" fmla="*/ 23812 w 525249"/>
                <a:gd name="connsiteY11" fmla="*/ 1374 h 315699"/>
                <a:gd name="connsiteX12" fmla="*/ 0 w 525249"/>
                <a:gd name="connsiteY12" fmla="*/ 1374 h 31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5249" h="315699">
                  <a:moveTo>
                    <a:pt x="523875" y="315699"/>
                  </a:moveTo>
                  <a:cubicBezTo>
                    <a:pt x="525065" y="285933"/>
                    <a:pt x="526256" y="256168"/>
                    <a:pt x="523875" y="239499"/>
                  </a:cubicBezTo>
                  <a:cubicBezTo>
                    <a:pt x="521494" y="222830"/>
                    <a:pt x="514349" y="226799"/>
                    <a:pt x="509587" y="215687"/>
                  </a:cubicBezTo>
                  <a:cubicBezTo>
                    <a:pt x="504825" y="204575"/>
                    <a:pt x="506412" y="188699"/>
                    <a:pt x="495300" y="172824"/>
                  </a:cubicBezTo>
                  <a:cubicBezTo>
                    <a:pt x="484187" y="156949"/>
                    <a:pt x="459581" y="133931"/>
                    <a:pt x="442912" y="120437"/>
                  </a:cubicBezTo>
                  <a:cubicBezTo>
                    <a:pt x="426243" y="106943"/>
                    <a:pt x="417512" y="101387"/>
                    <a:pt x="395287" y="91862"/>
                  </a:cubicBezTo>
                  <a:cubicBezTo>
                    <a:pt x="373062" y="82337"/>
                    <a:pt x="334168" y="71224"/>
                    <a:pt x="309562" y="63287"/>
                  </a:cubicBezTo>
                  <a:cubicBezTo>
                    <a:pt x="284956" y="55350"/>
                    <a:pt x="268287" y="48999"/>
                    <a:pt x="247650" y="44237"/>
                  </a:cubicBezTo>
                  <a:cubicBezTo>
                    <a:pt x="227013" y="39475"/>
                    <a:pt x="185737" y="34712"/>
                    <a:pt x="185737" y="34712"/>
                  </a:cubicBezTo>
                  <a:lnTo>
                    <a:pt x="95250" y="20424"/>
                  </a:lnTo>
                  <a:cubicBezTo>
                    <a:pt x="71437" y="17249"/>
                    <a:pt x="54768" y="18837"/>
                    <a:pt x="42862" y="15662"/>
                  </a:cubicBezTo>
                  <a:cubicBezTo>
                    <a:pt x="30956" y="12487"/>
                    <a:pt x="30956" y="3755"/>
                    <a:pt x="23812" y="1374"/>
                  </a:cubicBezTo>
                  <a:cubicBezTo>
                    <a:pt x="16668" y="-1007"/>
                    <a:pt x="8334" y="183"/>
                    <a:pt x="0" y="137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 bwMode="auto">
            <a:xfrm>
              <a:off x="4983566" y="2075448"/>
              <a:ext cx="360457" cy="225049"/>
            </a:xfrm>
            <a:custGeom>
              <a:avLst/>
              <a:gdLst>
                <a:gd name="connsiteX0" fmla="*/ 0 w 666750"/>
                <a:gd name="connsiteY0" fmla="*/ 419100 h 419100"/>
                <a:gd name="connsiteX1" fmla="*/ 28575 w 666750"/>
                <a:gd name="connsiteY1" fmla="*/ 285750 h 419100"/>
                <a:gd name="connsiteX2" fmla="*/ 95250 w 666750"/>
                <a:gd name="connsiteY2" fmla="*/ 206375 h 419100"/>
                <a:gd name="connsiteX3" fmla="*/ 260350 w 666750"/>
                <a:gd name="connsiteY3" fmla="*/ 123825 h 419100"/>
                <a:gd name="connsiteX4" fmla="*/ 508000 w 666750"/>
                <a:gd name="connsiteY4" fmla="*/ 73025 h 419100"/>
                <a:gd name="connsiteX5" fmla="*/ 666750 w 666750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419100">
                  <a:moveTo>
                    <a:pt x="0" y="419100"/>
                  </a:moveTo>
                  <a:cubicBezTo>
                    <a:pt x="6350" y="370152"/>
                    <a:pt x="12700" y="321204"/>
                    <a:pt x="28575" y="285750"/>
                  </a:cubicBezTo>
                  <a:cubicBezTo>
                    <a:pt x="44450" y="250296"/>
                    <a:pt x="56621" y="233362"/>
                    <a:pt x="95250" y="206375"/>
                  </a:cubicBezTo>
                  <a:cubicBezTo>
                    <a:pt x="133879" y="179388"/>
                    <a:pt x="191559" y="146050"/>
                    <a:pt x="260350" y="123825"/>
                  </a:cubicBezTo>
                  <a:cubicBezTo>
                    <a:pt x="329141" y="101600"/>
                    <a:pt x="440267" y="93662"/>
                    <a:pt x="508000" y="73025"/>
                  </a:cubicBezTo>
                  <a:cubicBezTo>
                    <a:pt x="575733" y="52388"/>
                    <a:pt x="621241" y="26194"/>
                    <a:pt x="66675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76"/>
            <p:cNvSpPr txBox="1">
              <a:spLocks noChangeArrowheads="1"/>
            </p:cNvSpPr>
            <p:nvPr/>
          </p:nvSpPr>
          <p:spPr bwMode="auto">
            <a:xfrm>
              <a:off x="5197025" y="2154338"/>
              <a:ext cx="252545" cy="15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BTC</a:t>
              </a:r>
              <a:endParaRPr lang="zh-CN" alt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右箭头 8"/>
            <p:cNvSpPr/>
            <p:nvPr/>
          </p:nvSpPr>
          <p:spPr bwMode="auto">
            <a:xfrm rot="20678478">
              <a:off x="5115703" y="2120650"/>
              <a:ext cx="44945" cy="34623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6854947" y="1819349"/>
              <a:ext cx="536783" cy="3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IP1</a:t>
              </a:r>
              <a:endParaRPr lang="zh-CN" altLang="en-US" sz="1800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7115939" y="3322608"/>
              <a:ext cx="507704" cy="3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IP2</a:t>
              </a:r>
              <a:endParaRPr lang="zh-CN" altLang="en-US" sz="1800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331287" y="1772988"/>
              <a:ext cx="430656" cy="310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e+</a:t>
              </a:r>
              <a:endParaRPr lang="zh-CN" altLang="en-US" sz="18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369791" y="1772988"/>
              <a:ext cx="326337" cy="167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solidFill>
                    <a:srgbClr val="00B0F0"/>
                  </a:solidFill>
                  <a:latin typeface="Arial" panose="020B0604020202020204" pitchFamily="34" charset="0"/>
                </a:rPr>
                <a:t>e-</a:t>
              </a:r>
              <a:endParaRPr lang="zh-CN" altLang="en-US" sz="1800" b="1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25"/>
            <p:cNvSpPr txBox="1">
              <a:spLocks noChangeArrowheads="1"/>
            </p:cNvSpPr>
            <p:nvPr/>
          </p:nvSpPr>
          <p:spPr bwMode="auto">
            <a:xfrm>
              <a:off x="7644320" y="2079067"/>
              <a:ext cx="977831" cy="482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e+ e- </a:t>
              </a:r>
              <a:r>
                <a:rPr lang="en-US" altLang="zh-CN" sz="11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Linac</a:t>
              </a:r>
              <a:endParaRPr lang="en-US" altLang="zh-CN" sz="1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(240m)</a:t>
              </a:r>
              <a:endParaRPr lang="zh-CN" altLang="en-US" sz="1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7997258" y="1702734"/>
              <a:ext cx="248913" cy="149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LTB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4967386" y="1762880"/>
              <a:ext cx="3919183" cy="1526294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7" name="右箭头 16"/>
            <p:cNvSpPr/>
            <p:nvPr/>
          </p:nvSpPr>
          <p:spPr bwMode="auto">
            <a:xfrm rot="21289895">
              <a:off x="6401124" y="1753263"/>
              <a:ext cx="106070" cy="769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 bwMode="auto">
            <a:xfrm rot="14382723">
              <a:off x="8155482" y="1773305"/>
              <a:ext cx="50011" cy="36854"/>
            </a:xfrm>
            <a:prstGeom prst="rightArrow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右箭头 18"/>
            <p:cNvSpPr/>
            <p:nvPr/>
          </p:nvSpPr>
          <p:spPr bwMode="auto">
            <a:xfrm rot="12476930">
              <a:off x="8794882" y="2156235"/>
              <a:ext cx="73710" cy="27891"/>
            </a:xfrm>
            <a:prstGeom prst="rightArrow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48"/>
            <p:cNvSpPr txBox="1">
              <a:spLocks noChangeArrowheads="1"/>
            </p:cNvSpPr>
            <p:nvPr/>
          </p:nvSpPr>
          <p:spPr bwMode="auto">
            <a:xfrm rot="411638">
              <a:off x="4749319" y="3421051"/>
              <a:ext cx="349334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CEPC Collider Ring(50Km)</a:t>
              </a:r>
              <a:endParaRPr lang="zh-CN" altLang="en-US" sz="2000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50"/>
            <p:cNvSpPr txBox="1">
              <a:spLocks noChangeArrowheads="1"/>
            </p:cNvSpPr>
            <p:nvPr/>
          </p:nvSpPr>
          <p:spPr bwMode="auto">
            <a:xfrm rot="336818">
              <a:off x="5972757" y="2714655"/>
              <a:ext cx="676477" cy="167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Booster(50Km)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61"/>
            <p:cNvSpPr txBox="1">
              <a:spLocks noChangeArrowheads="1"/>
            </p:cNvSpPr>
            <p:nvPr/>
          </p:nvSpPr>
          <p:spPr bwMode="auto">
            <a:xfrm>
              <a:off x="8418244" y="2104572"/>
              <a:ext cx="252545" cy="15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BTC</a:t>
              </a:r>
              <a:endParaRPr lang="zh-CN" altLang="en-US" sz="1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 flipV="1">
              <a:off x="8083855" y="2047557"/>
              <a:ext cx="81800" cy="106754"/>
            </a:xfrm>
            <a:prstGeom prst="line">
              <a:avLst/>
            </a:prstGeom>
            <a:ln w="38100">
              <a:solidFill>
                <a:schemeClr val="accent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右箭头 23"/>
            <p:cNvSpPr/>
            <p:nvPr/>
          </p:nvSpPr>
          <p:spPr bwMode="auto">
            <a:xfrm rot="11153906">
              <a:off x="7397099" y="1752301"/>
              <a:ext cx="106070" cy="7694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6914393" y="1724410"/>
              <a:ext cx="79103" cy="85596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6919787" y="3232431"/>
              <a:ext cx="79103" cy="84634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 bwMode="auto">
            <a:xfrm>
              <a:off x="8165655" y="1885984"/>
              <a:ext cx="453942" cy="158688"/>
            </a:xfrm>
            <a:custGeom>
              <a:avLst/>
              <a:gdLst>
                <a:gd name="connsiteX0" fmla="*/ 0 w 802481"/>
                <a:gd name="connsiteY0" fmla="*/ 263004 h 263004"/>
                <a:gd name="connsiteX1" fmla="*/ 42862 w 802481"/>
                <a:gd name="connsiteY1" fmla="*/ 212998 h 263004"/>
                <a:gd name="connsiteX2" fmla="*/ 80962 w 802481"/>
                <a:gd name="connsiteY2" fmla="*/ 167754 h 263004"/>
                <a:gd name="connsiteX3" fmla="*/ 147637 w 802481"/>
                <a:gd name="connsiteY3" fmla="*/ 117748 h 263004"/>
                <a:gd name="connsiteX4" fmla="*/ 240506 w 802481"/>
                <a:gd name="connsiteY4" fmla="*/ 65360 h 263004"/>
                <a:gd name="connsiteX5" fmla="*/ 357187 w 802481"/>
                <a:gd name="connsiteY5" fmla="*/ 32023 h 263004"/>
                <a:gd name="connsiteX6" fmla="*/ 514350 w 802481"/>
                <a:gd name="connsiteY6" fmla="*/ 1067 h 263004"/>
                <a:gd name="connsiteX7" fmla="*/ 619125 w 802481"/>
                <a:gd name="connsiteY7" fmla="*/ 10592 h 263004"/>
                <a:gd name="connsiteX8" fmla="*/ 771525 w 802481"/>
                <a:gd name="connsiteY8" fmla="*/ 43929 h 263004"/>
                <a:gd name="connsiteX9" fmla="*/ 802481 w 802481"/>
                <a:gd name="connsiteY9" fmla="*/ 60598 h 2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2481" h="263004">
                  <a:moveTo>
                    <a:pt x="0" y="263004"/>
                  </a:moveTo>
                  <a:lnTo>
                    <a:pt x="42862" y="212998"/>
                  </a:lnTo>
                  <a:cubicBezTo>
                    <a:pt x="56356" y="197123"/>
                    <a:pt x="63500" y="183629"/>
                    <a:pt x="80962" y="167754"/>
                  </a:cubicBezTo>
                  <a:cubicBezTo>
                    <a:pt x="98424" y="151879"/>
                    <a:pt x="121046" y="134814"/>
                    <a:pt x="147637" y="117748"/>
                  </a:cubicBezTo>
                  <a:cubicBezTo>
                    <a:pt x="174228" y="100682"/>
                    <a:pt x="205581" y="79647"/>
                    <a:pt x="240506" y="65360"/>
                  </a:cubicBezTo>
                  <a:cubicBezTo>
                    <a:pt x="275431" y="51072"/>
                    <a:pt x="311546" y="42738"/>
                    <a:pt x="357187" y="32023"/>
                  </a:cubicBezTo>
                  <a:cubicBezTo>
                    <a:pt x="402828" y="21308"/>
                    <a:pt x="470694" y="4639"/>
                    <a:pt x="514350" y="1067"/>
                  </a:cubicBezTo>
                  <a:cubicBezTo>
                    <a:pt x="558006" y="-2505"/>
                    <a:pt x="576262" y="3448"/>
                    <a:pt x="619125" y="10592"/>
                  </a:cubicBezTo>
                  <a:cubicBezTo>
                    <a:pt x="661988" y="17736"/>
                    <a:pt x="740966" y="35595"/>
                    <a:pt x="771525" y="43929"/>
                  </a:cubicBezTo>
                  <a:cubicBezTo>
                    <a:pt x="802084" y="52263"/>
                    <a:pt x="802282" y="56430"/>
                    <a:pt x="802481" y="6059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 bwMode="auto">
            <a:xfrm>
              <a:off x="8033517" y="1680170"/>
              <a:ext cx="177082" cy="367388"/>
            </a:xfrm>
            <a:custGeom>
              <a:avLst/>
              <a:gdLst>
                <a:gd name="connsiteX0" fmla="*/ 233363 w 312916"/>
                <a:gd name="connsiteY0" fmla="*/ 607219 h 607219"/>
                <a:gd name="connsiteX1" fmla="*/ 280988 w 312916"/>
                <a:gd name="connsiteY1" fmla="*/ 507206 h 607219"/>
                <a:gd name="connsiteX2" fmla="*/ 311944 w 312916"/>
                <a:gd name="connsiteY2" fmla="*/ 400050 h 607219"/>
                <a:gd name="connsiteX3" fmla="*/ 300038 w 312916"/>
                <a:gd name="connsiteY3" fmla="*/ 276225 h 607219"/>
                <a:gd name="connsiteX4" fmla="*/ 250032 w 312916"/>
                <a:gd name="connsiteY4" fmla="*/ 171450 h 607219"/>
                <a:gd name="connsiteX5" fmla="*/ 192882 w 312916"/>
                <a:gd name="connsiteY5" fmla="*/ 111919 h 607219"/>
                <a:gd name="connsiteX6" fmla="*/ 114300 w 312916"/>
                <a:gd name="connsiteY6" fmla="*/ 54769 h 607219"/>
                <a:gd name="connsiteX7" fmla="*/ 0 w 312916"/>
                <a:gd name="connsiteY7" fmla="*/ 0 h 60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16" h="607219">
                  <a:moveTo>
                    <a:pt x="233363" y="607219"/>
                  </a:moveTo>
                  <a:cubicBezTo>
                    <a:pt x="250627" y="574476"/>
                    <a:pt x="267891" y="541734"/>
                    <a:pt x="280988" y="507206"/>
                  </a:cubicBezTo>
                  <a:cubicBezTo>
                    <a:pt x="294085" y="472678"/>
                    <a:pt x="308769" y="438547"/>
                    <a:pt x="311944" y="400050"/>
                  </a:cubicBezTo>
                  <a:cubicBezTo>
                    <a:pt x="315119" y="361553"/>
                    <a:pt x="310357" y="314325"/>
                    <a:pt x="300038" y="276225"/>
                  </a:cubicBezTo>
                  <a:cubicBezTo>
                    <a:pt x="289719" y="238125"/>
                    <a:pt x="267891" y="198834"/>
                    <a:pt x="250032" y="171450"/>
                  </a:cubicBezTo>
                  <a:cubicBezTo>
                    <a:pt x="232173" y="144066"/>
                    <a:pt x="215504" y="131366"/>
                    <a:pt x="192882" y="111919"/>
                  </a:cubicBezTo>
                  <a:cubicBezTo>
                    <a:pt x="170260" y="92472"/>
                    <a:pt x="146447" y="73422"/>
                    <a:pt x="114300" y="54769"/>
                  </a:cubicBezTo>
                  <a:cubicBezTo>
                    <a:pt x="82153" y="36116"/>
                    <a:pt x="41076" y="18058"/>
                    <a:pt x="0" y="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右箭头 28"/>
            <p:cNvSpPr/>
            <p:nvPr/>
          </p:nvSpPr>
          <p:spPr bwMode="auto">
            <a:xfrm rot="21079377">
              <a:off x="8394873" y="1874443"/>
              <a:ext cx="46742" cy="38470"/>
            </a:xfrm>
            <a:prstGeom prst="rightArrow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4983566" y="1544563"/>
              <a:ext cx="3919183" cy="1530141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CEPC</a:t>
            </a:r>
            <a:r>
              <a:rPr lang="zh-CN" altLang="en-US" dirty="0"/>
              <a:t>：环形正负电子对撞机</a:t>
            </a:r>
            <a:endParaRPr lang="en-US" altLang="zh-CN" dirty="0"/>
          </a:p>
          <a:p>
            <a:pPr lvl="1"/>
            <a:r>
              <a:rPr lang="zh-CN" altLang="en-US" dirty="0"/>
              <a:t>周长</a:t>
            </a:r>
            <a:r>
              <a:rPr lang="en-US" altLang="zh-CN" dirty="0"/>
              <a:t>50~70km</a:t>
            </a:r>
          </a:p>
          <a:p>
            <a:pPr lvl="1"/>
            <a:r>
              <a:rPr lang="zh-CN" altLang="en-US" dirty="0"/>
              <a:t>质心能量</a:t>
            </a:r>
            <a:r>
              <a:rPr lang="en-US" altLang="zh-CN" dirty="0"/>
              <a:t>240GeV</a:t>
            </a:r>
          </a:p>
          <a:p>
            <a:pPr lvl="1"/>
            <a:r>
              <a:rPr lang="en-US" altLang="zh-CN" dirty="0"/>
              <a:t>Higgs</a:t>
            </a:r>
            <a:r>
              <a:rPr lang="zh-CN" altLang="en-US" dirty="0" smtClean="0"/>
              <a:t>工厂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59587" y="6016807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4205" y="3438884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53720" y="2996918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976669" y="3110103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976669" y="4231905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011671" y="5897405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210881" y="6082071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粒子流算法和半数字读出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9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待定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40" y="1880766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1" y="4165786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215694" y="2155057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            t = 5µm </a:t>
            </a:r>
          </a:p>
          <a:p>
            <a:pPr>
              <a:defRPr/>
            </a:pPr>
            <a:r>
              <a:rPr lang="en-US" altLang="zh-CN" sz="1600" b="1" dirty="0" err="1" smtClean="0">
                <a:solidFill>
                  <a:srgbClr val="233DFF"/>
                </a:solidFill>
                <a:latin typeface="+mn-lt"/>
              </a:rPr>
              <a:t>Kapton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    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P = 140µm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1" y="1868948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06" y="4315141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圆柱形孔电场线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54" y="3848303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9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结构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读出板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读出单元</a:t>
            </a:r>
            <a:r>
              <a:rPr lang="en-US" altLang="zh-CN" dirty="0" smtClean="0"/>
              <a:t>1cm*1cm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r="12327" b="2114"/>
          <a:stretch/>
        </p:blipFill>
        <p:spPr>
          <a:xfrm rot="10800000">
            <a:off x="5355878" y="3262868"/>
            <a:ext cx="3788122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45" y="1722092"/>
            <a:ext cx="3017985" cy="1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自张紧工艺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75143" y="2297176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</a:rPr>
              <a:t>detector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8" y="4118518"/>
            <a:ext cx="1235636" cy="17794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00" y="4375374"/>
            <a:ext cx="1313721" cy="8964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 detector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47785" y="5410148"/>
            <a:ext cx="19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Inner frame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95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27</TotalTime>
  <Words>1201</Words>
  <Application>Microsoft Office PowerPoint</Application>
  <PresentationFormat>全屏显示(4:3)</PresentationFormat>
  <Paragraphs>478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自定义设计方案</vt:lpstr>
      <vt:lpstr>think-cell Slide</vt:lpstr>
      <vt:lpstr>PowerPoint 演示文稿</vt:lpstr>
      <vt:lpstr>目录</vt:lpstr>
      <vt:lpstr>背景</vt:lpstr>
      <vt:lpstr>CEPC介绍</vt:lpstr>
      <vt:lpstr>粒子流算法和半数字读出</vt:lpstr>
      <vt:lpstr>目录</vt:lpstr>
      <vt:lpstr>GEM探测器</vt:lpstr>
      <vt:lpstr>GEM探测器</vt:lpstr>
      <vt:lpstr>GEM探测器</vt:lpstr>
      <vt:lpstr>目录</vt:lpstr>
      <vt:lpstr>Microroc芯片</vt:lpstr>
      <vt:lpstr>Microroc芯片</vt:lpstr>
      <vt:lpstr>设计方案</vt:lpstr>
      <vt:lpstr>设计方案</vt:lpstr>
      <vt:lpstr>目录</vt:lpstr>
      <vt:lpstr>电子学测试</vt:lpstr>
      <vt:lpstr>电子学测试</vt:lpstr>
      <vt:lpstr>电子学测试</vt:lpstr>
      <vt:lpstr>电子学测试</vt:lpstr>
      <vt:lpstr>电子学测试</vt:lpstr>
      <vt:lpstr>探测器联调</vt:lpstr>
      <vt:lpstr>探测器联调</vt:lpstr>
      <vt:lpstr>增益均匀性测量</vt:lpstr>
      <vt:lpstr>串扰和效率测量</vt:lpstr>
      <vt:lpstr>目录</vt:lpstr>
      <vt:lpstr>50cm*100cm探测器设计</vt:lpstr>
      <vt:lpstr>探测器与电子学集成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4</cp:revision>
  <dcterms:created xsi:type="dcterms:W3CDTF">2017-11-03T08:04:33Z</dcterms:created>
  <dcterms:modified xsi:type="dcterms:W3CDTF">2017-11-03T08:32:05Z</dcterms:modified>
</cp:coreProperties>
</file>